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4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7865F-E32F-44DD-9B6F-D115862095A1}" type="datetimeFigureOut">
              <a:rPr lang="pl-PL" smtClean="0"/>
              <a:t>2017-04-12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38C9B-A843-4E44-BEC7-BD130004531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38C9B-A843-4E44-BEC7-BD1300045316}" type="slidenum">
              <a:rPr lang="pl-PL" smtClean="0"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AA62F-6922-48B2-9AAA-1C41C59494A8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E6715-98AC-47AA-AA2C-4C09A1F456FE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DB0A-DAA1-43FB-BFCD-C6ACB1F6A948}" type="datetimeFigureOut">
              <a:rPr lang="pl-PL" smtClean="0"/>
              <a:t>2017-04-12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8448-71E8-4AA3-8E66-6C870EB3309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DB0A-DAA1-43FB-BFCD-C6ACB1F6A948}" type="datetimeFigureOut">
              <a:rPr lang="pl-PL" smtClean="0"/>
              <a:t>2017-04-12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8448-71E8-4AA3-8E66-6C870EB3309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DB0A-DAA1-43FB-BFCD-C6ACB1F6A948}" type="datetimeFigureOut">
              <a:rPr lang="pl-PL" smtClean="0"/>
              <a:t>2017-04-12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8448-71E8-4AA3-8E66-6C870EB3309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DB0A-DAA1-43FB-BFCD-C6ACB1F6A948}" type="datetimeFigureOut">
              <a:rPr lang="pl-PL" smtClean="0"/>
              <a:t>2017-04-12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8448-71E8-4AA3-8E66-6C870EB3309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DB0A-DAA1-43FB-BFCD-C6ACB1F6A948}" type="datetimeFigureOut">
              <a:rPr lang="pl-PL" smtClean="0"/>
              <a:t>2017-04-12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8448-71E8-4AA3-8E66-6C870EB3309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DB0A-DAA1-43FB-BFCD-C6ACB1F6A948}" type="datetimeFigureOut">
              <a:rPr lang="pl-PL" smtClean="0"/>
              <a:t>2017-04-12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8448-71E8-4AA3-8E66-6C870EB3309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DB0A-DAA1-43FB-BFCD-C6ACB1F6A948}" type="datetimeFigureOut">
              <a:rPr lang="pl-PL" smtClean="0"/>
              <a:t>2017-04-12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8448-71E8-4AA3-8E66-6C870EB3309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DB0A-DAA1-43FB-BFCD-C6ACB1F6A948}" type="datetimeFigureOut">
              <a:rPr lang="pl-PL" smtClean="0"/>
              <a:t>2017-04-12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8448-71E8-4AA3-8E66-6C870EB3309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DB0A-DAA1-43FB-BFCD-C6ACB1F6A948}" type="datetimeFigureOut">
              <a:rPr lang="pl-PL" smtClean="0"/>
              <a:t>2017-04-12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8448-71E8-4AA3-8E66-6C870EB3309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DB0A-DAA1-43FB-BFCD-C6ACB1F6A948}" type="datetimeFigureOut">
              <a:rPr lang="pl-PL" smtClean="0"/>
              <a:t>2017-04-12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8448-71E8-4AA3-8E66-6C870EB3309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DB0A-DAA1-43FB-BFCD-C6ACB1F6A948}" type="datetimeFigureOut">
              <a:rPr lang="pl-PL" smtClean="0"/>
              <a:t>2017-04-12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8448-71E8-4AA3-8E66-6C870EB3309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2DB0A-DAA1-43FB-BFCD-C6ACB1F6A948}" type="datetimeFigureOut">
              <a:rPr lang="pl-PL" smtClean="0"/>
              <a:t>2017-04-12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78448-71E8-4AA3-8E66-6C870EB3309D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tic.wixstatic.com/media/49e0d5_4ad06fbcdf2a4c20bf2f861a30f39605~mv2.jpg_srz_963_167_85_22_0.50_1.20_0.00_jpg_s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18000"/>
            <a:ext cx="9144000" cy="2540000"/>
          </a:xfrm>
          <a:prstGeom prst="rect">
            <a:avLst/>
          </a:prstGeom>
          <a:noFill/>
        </p:spPr>
      </p:pic>
      <p:pic>
        <p:nvPicPr>
          <p:cNvPr id="5" name="Picture 6" descr="C:\Users\Grzechu\Desktop\wlkp korek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56581"/>
            <a:ext cx="3096344" cy="3399539"/>
          </a:xfrm>
          <a:prstGeom prst="rect">
            <a:avLst/>
          </a:prstGeom>
          <a:noFill/>
        </p:spPr>
      </p:pic>
      <p:pic>
        <p:nvPicPr>
          <p:cNvPr id="6" name="Picture 2" descr="C:\Users\Grzechu\Desktop\Coerver 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988840"/>
            <a:ext cx="1760645" cy="2232248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800" b="1" spc="100" dirty="0" smtClean="0">
                <a:ln w="18000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COERVER COACHING POLAND</a:t>
            </a:r>
          </a:p>
          <a:p>
            <a:pPr algn="ctr"/>
            <a:r>
              <a:rPr lang="pl-PL" sz="4800" b="1" spc="100" dirty="0" smtClean="0">
                <a:ln w="18000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WOJ. WIELKOPOLSKIE</a:t>
            </a:r>
            <a:endParaRPr lang="pl-PL" sz="4800" b="1" spc="100" dirty="0">
              <a:ln w="18000">
                <a:solidFill>
                  <a:schemeClr val="bg1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tic.wixstatic.com/media/49e0d5_4ad06fbcdf2a4c20bf2f861a30f39605~mv2.jpg_srz_963_167_85_22_0.50_1.20_0.00_jpg_s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18000"/>
            <a:ext cx="9144000" cy="2540000"/>
          </a:xfrm>
          <a:prstGeom prst="rect">
            <a:avLst/>
          </a:prstGeom>
          <a:noFill/>
        </p:spPr>
      </p:pic>
      <p:pic>
        <p:nvPicPr>
          <p:cNvPr id="3" name="Picture 2" descr="Znalezione obrazy dla zapytania gareth bale 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6696744" cy="4605873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7236296" y="476672"/>
            <a:ext cx="1244443" cy="446449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  <a:latin typeface="AR BERKLEY" pitchFamily="2" charset="0"/>
              </a:rPr>
              <a:t>GARRETH</a:t>
            </a:r>
          </a:p>
          <a:p>
            <a:r>
              <a:rPr lang="pl-PL" sz="2800" b="1" dirty="0" smtClean="0">
                <a:solidFill>
                  <a:schemeClr val="bg1"/>
                </a:solidFill>
                <a:latin typeface="AR BERKLEY" pitchFamily="2" charset="0"/>
              </a:rPr>
              <a:t> BALE</a:t>
            </a:r>
            <a:endParaRPr lang="pl-PL" sz="2800" b="1" dirty="0">
              <a:solidFill>
                <a:schemeClr val="bg1"/>
              </a:solidFill>
              <a:latin typeface="AR BERKLE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tic.wixstatic.com/media/49e0d5_4ad06fbcdf2a4c20bf2f861a30f39605~mv2.jpg_srz_963_167_85_22_0.50_1.20_0.00_jpg_s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18000"/>
            <a:ext cx="9144000" cy="2540000"/>
          </a:xfrm>
          <a:prstGeom prst="rect">
            <a:avLst/>
          </a:prstGeom>
          <a:noFill/>
        </p:spPr>
      </p:pic>
      <p:pic>
        <p:nvPicPr>
          <p:cNvPr id="3" name="Picture 2" descr="Znalezione obrazy dla zapytania gareth bale coer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6912768" cy="409875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4427984" y="4221088"/>
            <a:ext cx="4129015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pl-PL" sz="2000" i="1" dirty="0" smtClean="0">
                <a:solidFill>
                  <a:schemeClr val="bg1"/>
                </a:solidFill>
                <a:latin typeface="AR BERKLEY" pitchFamily="2" charset="0"/>
              </a:rPr>
              <a:t>Gareth Bale with UK Director of Coerver Coaching: Scott Wright</a:t>
            </a:r>
            <a:endParaRPr lang="pl-PL" sz="2000" i="1" dirty="0">
              <a:solidFill>
                <a:schemeClr val="bg1"/>
              </a:solidFill>
              <a:latin typeface="AR BERKLE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nalezione obrazy dla zapytania arjen robb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080334" cy="6135840"/>
          </a:xfrm>
          <a:prstGeom prst="rect">
            <a:avLst/>
          </a:prstGeom>
          <a:noFill/>
        </p:spPr>
      </p:pic>
      <p:pic>
        <p:nvPicPr>
          <p:cNvPr id="5" name="Picture 4" descr="Znalezione obrazy dla zapytania thomas muel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9194" y="260648"/>
            <a:ext cx="4523532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tic.wixstatic.com/media/49e0d5_4ad06fbcdf2a4c20bf2f861a30f39605~mv2.jpg_srz_963_167_85_22_0.50_1.20_0.00_jpg_s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18000"/>
            <a:ext cx="9144000" cy="2540000"/>
          </a:xfrm>
          <a:prstGeom prst="rect">
            <a:avLst/>
          </a:prstGeom>
          <a:noFill/>
        </p:spPr>
      </p:pic>
      <p:pic>
        <p:nvPicPr>
          <p:cNvPr id="3" name="Picture 4" descr="Znalezione obrazy dla zapytania robin van persie goal braz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6948264" cy="4669977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7308304" y="404664"/>
            <a:ext cx="1093120" cy="424847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AR BERKLEY" pitchFamily="2" charset="0"/>
              </a:rPr>
              <a:t>Robin van  </a:t>
            </a:r>
          </a:p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AR BERKLEY" pitchFamily="2" charset="0"/>
              </a:rPr>
              <a:t>Persie</a:t>
            </a:r>
            <a:endParaRPr lang="pl-PL" sz="2400" b="1" dirty="0">
              <a:solidFill>
                <a:schemeClr val="bg1"/>
              </a:solidFill>
              <a:latin typeface="AR BERKLE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tic.wixstatic.com/media/49e0d5_4ad06fbcdf2a4c20bf2f861a30f39605~mv2.jpg_srz_963_167_85_22_0.50_1.20_0.00_jpg_s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18000"/>
            <a:ext cx="9144000" cy="2540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0" y="1124744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3"/>
              </a:buBlip>
            </a:pPr>
            <a:r>
              <a:rPr lang="pl-PL" sz="2000" dirty="0">
                <a:cs typeface="Arial" pitchFamily="34" charset="0"/>
              </a:rPr>
              <a:t> </a:t>
            </a:r>
            <a:r>
              <a:rPr lang="pl-PL" sz="2000" i="1" dirty="0" smtClean="0">
                <a:solidFill>
                  <a:srgbClr val="389B15"/>
                </a:solidFill>
                <a:cs typeface="Arial" pitchFamily="34" charset="0"/>
              </a:rPr>
              <a:t>system oparty na małych grach</a:t>
            </a:r>
          </a:p>
          <a:p>
            <a:pPr algn="just">
              <a:buBlip>
                <a:blip r:embed="rId3"/>
              </a:buBlip>
            </a:pPr>
            <a:r>
              <a:rPr lang="pl-PL" sz="2000" i="1" dirty="0" smtClean="0">
                <a:cs typeface="Arial" pitchFamily="34" charset="0"/>
              </a:rPr>
              <a:t> </a:t>
            </a:r>
            <a:r>
              <a:rPr lang="pl-PL" sz="2000" i="1" dirty="0" smtClean="0">
                <a:solidFill>
                  <a:srgbClr val="389B15"/>
                </a:solidFill>
                <a:cs typeface="Arial" pitchFamily="34" charset="0"/>
              </a:rPr>
              <a:t>duża intensywność zajęć</a:t>
            </a:r>
          </a:p>
          <a:p>
            <a:pPr algn="just">
              <a:buBlip>
                <a:blip r:embed="rId3"/>
              </a:buBlip>
            </a:pPr>
            <a:r>
              <a:rPr lang="pl-PL" sz="2000" i="1" dirty="0" smtClean="0">
                <a:solidFill>
                  <a:srgbClr val="389B15"/>
                </a:solidFill>
                <a:cs typeface="Arial" pitchFamily="34" charset="0"/>
              </a:rPr>
              <a:t> forma rywalizacji w większości ćwiczeń</a:t>
            </a:r>
          </a:p>
          <a:p>
            <a:pPr algn="just">
              <a:buBlip>
                <a:blip r:embed="rId3"/>
              </a:buBlip>
            </a:pPr>
            <a:r>
              <a:rPr lang="pl-PL" sz="2000" i="1" dirty="0" smtClean="0">
                <a:solidFill>
                  <a:srgbClr val="389B15"/>
                </a:solidFill>
                <a:cs typeface="Arial" pitchFamily="34" charset="0"/>
              </a:rPr>
              <a:t> nacisk na wykorzystywanie umiejętności w warunkach meczowych</a:t>
            </a:r>
          </a:p>
          <a:p>
            <a:pPr algn="just">
              <a:buBlip>
                <a:blip r:embed="rId3"/>
              </a:buBlip>
            </a:pPr>
            <a:r>
              <a:rPr lang="pl-PL" sz="2000" i="1" dirty="0" smtClean="0">
                <a:solidFill>
                  <a:srgbClr val="389B15"/>
                </a:solidFill>
                <a:cs typeface="Arial" pitchFamily="34" charset="0"/>
              </a:rPr>
              <a:t> duża ilość gier mających wpływ na rozwój inteligencji</a:t>
            </a:r>
          </a:p>
          <a:p>
            <a:pPr algn="just">
              <a:buBlip>
                <a:blip r:embed="rId3"/>
              </a:buBlip>
            </a:pPr>
            <a:r>
              <a:rPr lang="pl-PL" sz="2000" i="1" dirty="0">
                <a:solidFill>
                  <a:srgbClr val="389B15"/>
                </a:solidFill>
                <a:cs typeface="Arial" pitchFamily="34" charset="0"/>
              </a:rPr>
              <a:t> </a:t>
            </a:r>
            <a:r>
              <a:rPr lang="pl-PL" sz="2000" i="1" dirty="0" smtClean="0">
                <a:solidFill>
                  <a:srgbClr val="389B15"/>
                </a:solidFill>
                <a:cs typeface="Arial" pitchFamily="34" charset="0"/>
              </a:rPr>
              <a:t>system stopniowania trudności ćwiczeń</a:t>
            </a:r>
          </a:p>
          <a:p>
            <a:pPr algn="just">
              <a:buBlip>
                <a:blip r:embed="rId3"/>
              </a:buBlip>
            </a:pPr>
            <a:r>
              <a:rPr lang="pl-PL" sz="2000" i="1" dirty="0">
                <a:solidFill>
                  <a:srgbClr val="389B15"/>
                </a:solidFill>
                <a:cs typeface="Arial" pitchFamily="34" charset="0"/>
              </a:rPr>
              <a:t> </a:t>
            </a:r>
            <a:r>
              <a:rPr lang="pl-PL" sz="2000" i="1" dirty="0" smtClean="0">
                <a:solidFill>
                  <a:srgbClr val="389B15"/>
                </a:solidFill>
                <a:cs typeface="Arial" pitchFamily="34" charset="0"/>
              </a:rPr>
              <a:t>zajęcia treningowe w małych grupach</a:t>
            </a:r>
          </a:p>
          <a:p>
            <a:pPr algn="just">
              <a:buBlip>
                <a:blip r:embed="rId3"/>
              </a:buBlip>
            </a:pPr>
            <a:r>
              <a:rPr lang="pl-PL" sz="2000" i="1" dirty="0">
                <a:solidFill>
                  <a:srgbClr val="389B15"/>
                </a:solidFill>
                <a:cs typeface="Arial" pitchFamily="34" charset="0"/>
              </a:rPr>
              <a:t> </a:t>
            </a:r>
            <a:r>
              <a:rPr lang="pl-PL" sz="2000" i="1" dirty="0" smtClean="0">
                <a:solidFill>
                  <a:srgbClr val="389B15"/>
                </a:solidFill>
                <a:cs typeface="Arial" pitchFamily="34" charset="0"/>
              </a:rPr>
              <a:t>sesja treningowa realizowana na jednej organizacji</a:t>
            </a:r>
          </a:p>
          <a:p>
            <a:pPr algn="just">
              <a:buBlip>
                <a:blip r:embed="rId3"/>
              </a:buBlip>
            </a:pPr>
            <a:r>
              <a:rPr lang="pl-PL" sz="2000" i="1" dirty="0">
                <a:solidFill>
                  <a:srgbClr val="389B15"/>
                </a:solidFill>
                <a:cs typeface="Arial" pitchFamily="34" charset="0"/>
              </a:rPr>
              <a:t> </a:t>
            </a:r>
            <a:r>
              <a:rPr lang="pl-PL" i="1" dirty="0" smtClean="0">
                <a:solidFill>
                  <a:srgbClr val="389B15"/>
                </a:solidFill>
                <a:cs typeface="Arial" pitchFamily="34" charset="0"/>
              </a:rPr>
              <a:t>trening oparty na realizacji określonego celu, spójnego z periodyzacją  prowadzenia zawodnika</a:t>
            </a:r>
            <a:endParaRPr lang="pl-PL" sz="2000" i="1" dirty="0" smtClean="0">
              <a:solidFill>
                <a:srgbClr val="389B15"/>
              </a:solidFill>
              <a:cs typeface="Arial" pitchFamily="34" charset="0"/>
            </a:endParaRPr>
          </a:p>
          <a:p>
            <a:pPr algn="just">
              <a:buBlip>
                <a:blip r:embed="rId3"/>
              </a:buBlip>
            </a:pPr>
            <a:r>
              <a:rPr lang="pl-PL" sz="2000" i="1" dirty="0">
                <a:solidFill>
                  <a:srgbClr val="389B15"/>
                </a:solidFill>
                <a:cs typeface="Arial" pitchFamily="34" charset="0"/>
              </a:rPr>
              <a:t> </a:t>
            </a:r>
            <a:r>
              <a:rPr lang="pl-PL" sz="2000" i="1" dirty="0" smtClean="0">
                <a:solidFill>
                  <a:srgbClr val="389B15"/>
                </a:solidFill>
                <a:cs typeface="Arial" pitchFamily="34" charset="0"/>
              </a:rPr>
              <a:t>zadania domowe dla zawodników</a:t>
            </a:r>
            <a:endParaRPr lang="pl-PL" sz="2000" i="1" dirty="0">
              <a:cs typeface="Arial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l-PL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CHARAKTERYSTYKA TRENINGU…</a:t>
            </a:r>
            <a:endParaRPr lang="pl-PL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CC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atic.wixstatic.com/media/49e0d5_4ad06fbcdf2a4c20bf2f861a30f39605~mv2.jpg_srz_963_167_85_22_0.50_1.20_0.00_jpg_s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18000"/>
            <a:ext cx="9144000" cy="254000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-801" y="0"/>
            <a:ext cx="85763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Ligi zawodowe oraz federacje narodowe…</a:t>
            </a:r>
            <a:endParaRPr lang="pl-PL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9698" name="Picture 2" descr="Znalezione obrazy dla zapytania premier league logo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692696"/>
            <a:ext cx="3432784" cy="1440160"/>
          </a:xfrm>
          <a:prstGeom prst="rect">
            <a:avLst/>
          </a:prstGeom>
          <a:noFill/>
        </p:spPr>
      </p:pic>
      <p:pic>
        <p:nvPicPr>
          <p:cNvPr id="29700" name="Picture 4" descr="Znalezione obrazy dla zapytania JF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492896"/>
            <a:ext cx="1800200" cy="2043686"/>
          </a:xfrm>
          <a:prstGeom prst="rect">
            <a:avLst/>
          </a:prstGeom>
          <a:noFill/>
        </p:spPr>
      </p:pic>
      <p:pic>
        <p:nvPicPr>
          <p:cNvPr id="29702" name="Picture 6" descr="Znalezione obrazy dla zapytania FF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2276872"/>
            <a:ext cx="2160240" cy="2335118"/>
          </a:xfrm>
          <a:prstGeom prst="rect">
            <a:avLst/>
          </a:prstGeom>
          <a:noFill/>
        </p:spPr>
      </p:pic>
      <p:pic>
        <p:nvPicPr>
          <p:cNvPr id="29704" name="Picture 8" descr="Znalezione obrazy dla zapytania china football leagu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620688"/>
            <a:ext cx="3269163" cy="1542058"/>
          </a:xfrm>
          <a:prstGeom prst="rect">
            <a:avLst/>
          </a:prstGeom>
          <a:noFill/>
        </p:spPr>
      </p:pic>
      <p:pic>
        <p:nvPicPr>
          <p:cNvPr id="29712" name="Picture 16" descr="Znalezione obrazy dla zapytania the f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2461766"/>
            <a:ext cx="1801885" cy="2191370"/>
          </a:xfrm>
          <a:prstGeom prst="rect">
            <a:avLst/>
          </a:prstGeom>
          <a:noFill/>
        </p:spPr>
      </p:pic>
      <p:pic>
        <p:nvPicPr>
          <p:cNvPr id="29714" name="Picture 18" descr="Znalezione obrazy dla zapytania football federation australi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2346903"/>
            <a:ext cx="1800200" cy="2298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atic.wixstatic.com/media/49e0d5_4ad06fbcdf2a4c20bf2f861a30f39605~mv2.jpg_srz_963_167_85_22_0.50_1.20_0.00_jpg_s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18000"/>
            <a:ext cx="9144000" cy="254000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0" y="0"/>
            <a:ext cx="49327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Kluby piłkarskie…</a:t>
            </a:r>
            <a:endParaRPr lang="pl-PL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3794" name="Picture 2" descr="Znalezione obrazy dla zapytania arsenal londy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836713"/>
            <a:ext cx="1512167" cy="1512168"/>
          </a:xfrm>
          <a:prstGeom prst="rect">
            <a:avLst/>
          </a:prstGeom>
          <a:noFill/>
        </p:spPr>
      </p:pic>
      <p:pic>
        <p:nvPicPr>
          <p:cNvPr id="33796" name="Picture 4" descr="Znalezione obrazy dla zapytania liverpo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764704"/>
            <a:ext cx="1243914" cy="1656184"/>
          </a:xfrm>
          <a:prstGeom prst="rect">
            <a:avLst/>
          </a:prstGeom>
          <a:noFill/>
        </p:spPr>
      </p:pic>
      <p:pic>
        <p:nvPicPr>
          <p:cNvPr id="33798" name="Picture 6" descr="Znalezione obrazy dla zapytania manchester united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836712"/>
            <a:ext cx="1512168" cy="1532117"/>
          </a:xfrm>
          <a:prstGeom prst="rect">
            <a:avLst/>
          </a:prstGeom>
          <a:noFill/>
        </p:spPr>
      </p:pic>
      <p:pic>
        <p:nvPicPr>
          <p:cNvPr id="33800" name="Picture 8" descr="Znalezione obrazy dla zapytania chelsea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836712"/>
            <a:ext cx="1512168" cy="1512168"/>
          </a:xfrm>
          <a:prstGeom prst="rect">
            <a:avLst/>
          </a:prstGeom>
          <a:noFill/>
        </p:spPr>
      </p:pic>
      <p:pic>
        <p:nvPicPr>
          <p:cNvPr id="33802" name="Picture 10" descr="Znalezione obrazy dla zapytania newcastle united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836712"/>
            <a:ext cx="1512168" cy="1522576"/>
          </a:xfrm>
          <a:prstGeom prst="rect">
            <a:avLst/>
          </a:prstGeom>
          <a:noFill/>
        </p:spPr>
      </p:pic>
      <p:pic>
        <p:nvPicPr>
          <p:cNvPr id="33804" name="Picture 12" descr="Znalezione obrazy dla zapytania birmingham cit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2852936"/>
            <a:ext cx="1872208" cy="1872208"/>
          </a:xfrm>
          <a:prstGeom prst="rect">
            <a:avLst/>
          </a:prstGeom>
          <a:noFill/>
        </p:spPr>
      </p:pic>
      <p:pic>
        <p:nvPicPr>
          <p:cNvPr id="33806" name="Picture 14" descr="Znalezione obrazy dla zapytania stoke cit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6336" y="836712"/>
            <a:ext cx="1369136" cy="1584176"/>
          </a:xfrm>
          <a:prstGeom prst="rect">
            <a:avLst/>
          </a:prstGeom>
          <a:noFill/>
        </p:spPr>
      </p:pic>
      <p:pic>
        <p:nvPicPr>
          <p:cNvPr id="33810" name="Picture 18" descr="Znalezione obrazy dla zapytania real madrid 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67744" y="2564904"/>
            <a:ext cx="1503167" cy="2102791"/>
          </a:xfrm>
          <a:prstGeom prst="rect">
            <a:avLst/>
          </a:prstGeom>
          <a:noFill/>
        </p:spPr>
      </p:pic>
      <p:pic>
        <p:nvPicPr>
          <p:cNvPr id="33812" name="Picture 20" descr="Znalezione obrazy dla zapytania bayern munich lo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95936" y="2996952"/>
            <a:ext cx="1584176" cy="1584176"/>
          </a:xfrm>
          <a:prstGeom prst="rect">
            <a:avLst/>
          </a:prstGeom>
          <a:noFill/>
        </p:spPr>
      </p:pic>
      <p:pic>
        <p:nvPicPr>
          <p:cNvPr id="33814" name="Picture 22" descr="Znalezione obrazy dla zapytania marsylia lo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6136" y="2708920"/>
            <a:ext cx="1557454" cy="2016224"/>
          </a:xfrm>
          <a:prstGeom prst="rect">
            <a:avLst/>
          </a:prstGeom>
          <a:noFill/>
        </p:spPr>
      </p:pic>
      <p:pic>
        <p:nvPicPr>
          <p:cNvPr id="33816" name="Picture 24" descr="Znalezione obrazy dla zapytania ac milan 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328" y="2708920"/>
            <a:ext cx="1366455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tic.wixstatic.com/media/49e0d5_4ad06fbcdf2a4c20bf2f861a30f39605~mv2.jpg_srz_963_167_85_22_0.50_1.20_0.00_jpg_s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18000"/>
            <a:ext cx="9144000" cy="2540000"/>
          </a:xfrm>
          <a:prstGeom prst="rect">
            <a:avLst/>
          </a:prstGeom>
          <a:noFill/>
        </p:spPr>
      </p:pic>
      <p:pic>
        <p:nvPicPr>
          <p:cNvPr id="3" name="Picture 2" descr="C:\Users\Grzechu\Desktop\del bosqu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556792"/>
            <a:ext cx="6865393" cy="2641451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158419" y="332656"/>
            <a:ext cx="346601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6000" b="1" cap="none" spc="0" dirty="0" smtClean="0">
                <a:ln w="31550" cmpd="sng">
                  <a:solidFill>
                    <a:srgbClr val="389B15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OPINIE… </a:t>
            </a:r>
            <a:endParaRPr lang="pl-PL" sz="6000" b="1" cap="none" spc="0" dirty="0">
              <a:ln w="31550" cmpd="sng">
                <a:solidFill>
                  <a:srgbClr val="389B15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tic.wixstatic.com/media/49e0d5_4ad06fbcdf2a4c20bf2f861a30f39605~mv2.jpg_srz_963_167_85_22_0.50_1.20_0.00_jpg_s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18000"/>
            <a:ext cx="9144000" cy="2540000"/>
          </a:xfrm>
          <a:prstGeom prst="rect">
            <a:avLst/>
          </a:prstGeom>
          <a:noFill/>
        </p:spPr>
      </p:pic>
      <p:pic>
        <p:nvPicPr>
          <p:cNvPr id="5" name="Picture 2" descr="C:\Users\Grzechu\Desktop\Klinsman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5832648" cy="2239411"/>
          </a:xfrm>
          <a:prstGeom prst="rect">
            <a:avLst/>
          </a:prstGeom>
          <a:noFill/>
        </p:spPr>
      </p:pic>
      <p:pic>
        <p:nvPicPr>
          <p:cNvPr id="6" name="Picture 3" descr="C:\Users\Grzechu\Desktop\morai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564904"/>
            <a:ext cx="5774432" cy="2225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Grzechu\Desktop\Coerver 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76872"/>
            <a:ext cx="1590260" cy="2016224"/>
          </a:xfrm>
          <a:prstGeom prst="rect">
            <a:avLst/>
          </a:prstGeom>
          <a:noFill/>
        </p:spPr>
      </p:pic>
      <p:sp>
        <p:nvSpPr>
          <p:cNvPr id="13" name="Strzałka w lewo 12"/>
          <p:cNvSpPr/>
          <p:nvPr/>
        </p:nvSpPr>
        <p:spPr>
          <a:xfrm rot="8890116">
            <a:off x="2620978" y="1695206"/>
            <a:ext cx="648072" cy="432048"/>
          </a:xfrm>
          <a:prstGeom prst="lef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lewo 13"/>
          <p:cNvSpPr/>
          <p:nvPr/>
        </p:nvSpPr>
        <p:spPr>
          <a:xfrm rot="10800000">
            <a:off x="2771800" y="3212976"/>
            <a:ext cx="648072" cy="432048"/>
          </a:xfrm>
          <a:prstGeom prst="lef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3563888" y="1196752"/>
            <a:ext cx="31372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 smtClean="0">
                <a:ln w="31550" cmpd="sng">
                  <a:solidFill>
                    <a:srgbClr val="92D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Team Training</a:t>
            </a:r>
            <a:endParaRPr lang="pl-PL" sz="4000" b="1" dirty="0">
              <a:ln w="31550" cmpd="sng">
                <a:solidFill>
                  <a:srgbClr val="92D05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3779912" y="2708920"/>
            <a:ext cx="373627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000" b="1" dirty="0" smtClean="0">
                <a:ln w="31550" cmpd="sng">
                  <a:solidFill>
                    <a:srgbClr val="92D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Individual Player</a:t>
            </a:r>
          </a:p>
          <a:p>
            <a:pPr algn="ctr"/>
            <a:r>
              <a:rPr lang="pl-PL" sz="4000" b="1" dirty="0" smtClean="0">
                <a:ln w="31550" cmpd="sng">
                  <a:solidFill>
                    <a:srgbClr val="92D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Support (youth)</a:t>
            </a:r>
            <a:endParaRPr lang="pl-PL" sz="4000" b="1" dirty="0">
              <a:ln w="31550" cmpd="sng">
                <a:solidFill>
                  <a:srgbClr val="92D05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Strzałka w lewo 8"/>
          <p:cNvSpPr/>
          <p:nvPr/>
        </p:nvSpPr>
        <p:spPr>
          <a:xfrm rot="13256260">
            <a:off x="2618072" y="4596598"/>
            <a:ext cx="648072" cy="432048"/>
          </a:xfrm>
          <a:prstGeom prst="lef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3275856" y="4941168"/>
            <a:ext cx="5040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Coerver Goalkeeper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atic.wixstatic.com/media/49e0d5_4ad06fbcdf2a4c20bf2f861a30f39605~mv2.jpg_srz_963_167_85_22_0.50_1.20_0.00_jpg_s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18000"/>
            <a:ext cx="9144000" cy="254000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 rot="19355711">
            <a:off x="-352842" y="1361308"/>
            <a:ext cx="49863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BALL MASTERY…</a:t>
            </a:r>
            <a:endParaRPr lang="pl-PL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8914" name="Picture 2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052736"/>
            <a:ext cx="5438096" cy="38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Team Training</a:t>
            </a:r>
            <a:endParaRPr lang="pl-PL" sz="4400" b="1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0" y="126876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i="1" dirty="0" smtClean="0">
                <a:solidFill>
                  <a:srgbClr val="FFC000"/>
                </a:solidFill>
              </a:rPr>
              <a:t>Trening uzupełniający klubowy proces szkolenia, prowadzony przez trenerów Coerver Coaching. </a:t>
            </a:r>
          </a:p>
          <a:p>
            <a:pPr algn="ctr"/>
            <a:endParaRPr lang="pl-PL" sz="2400" i="1" dirty="0" smtClean="0">
              <a:solidFill>
                <a:srgbClr val="FFC000"/>
              </a:solidFill>
            </a:endParaRPr>
          </a:p>
          <a:p>
            <a:pPr algn="ctr"/>
            <a:r>
              <a:rPr lang="pl-PL" sz="2400" i="1" dirty="0" smtClean="0">
                <a:solidFill>
                  <a:schemeClr val="bg1"/>
                </a:solidFill>
              </a:rPr>
              <a:t>Sesje treningowe realizowane wg metodologii oraz filozofii Coerver Coaching. </a:t>
            </a:r>
          </a:p>
          <a:p>
            <a:pPr algn="ctr"/>
            <a:endParaRPr lang="pl-PL" sz="2400" i="1" dirty="0" smtClean="0">
              <a:solidFill>
                <a:schemeClr val="bg1"/>
              </a:solidFill>
            </a:endParaRPr>
          </a:p>
          <a:p>
            <a:pPr algn="ctr"/>
            <a:r>
              <a:rPr lang="pl-PL" sz="2400" i="1" dirty="0" smtClean="0">
                <a:solidFill>
                  <a:srgbClr val="FFC000"/>
                </a:solidFill>
              </a:rPr>
              <a:t>Program szkolenia w pełni oparty na Piramidzie Rozwoju Zawodnika, z wykorzystaniem elementów Mostu Umiejętności (stopniowanie presji w zajęciach treningowych). </a:t>
            </a:r>
          </a:p>
          <a:p>
            <a:pPr algn="ctr"/>
            <a:endParaRPr lang="pl-PL" sz="2400" i="1" dirty="0" smtClean="0">
              <a:solidFill>
                <a:srgbClr val="FFC000"/>
              </a:solidFill>
            </a:endParaRPr>
          </a:p>
          <a:p>
            <a:pPr algn="ctr"/>
            <a:r>
              <a:rPr lang="pl-PL" sz="2400" i="1" dirty="0" smtClean="0">
                <a:solidFill>
                  <a:schemeClr val="bg1"/>
                </a:solidFill>
              </a:rPr>
              <a:t>Program skoncentrowany na rozwoju umiejętności indywidualnych, realizowany w małych grupach.</a:t>
            </a:r>
            <a:endParaRPr lang="pl-PL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tic.wixstatic.com/media/49e0d5_4ad06fbcdf2a4c20bf2f861a30f39605~mv2.jpg_srz_963_167_85_22_0.50_1.20_0.00_jpg_s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18000"/>
            <a:ext cx="9144000" cy="2540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387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tatic.wixstatic.com/media/49e0d5_4ad06fbcdf2a4c20bf2f861a30f39605~mv2.jpg_srz_963_167_85_22_0.50_1.20_0.00_jpg_s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18000"/>
            <a:ext cx="9144000" cy="254000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Szczegóły projektu…</a:t>
            </a:r>
            <a:endParaRPr lang="pl-PL" sz="4400" b="1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0" y="836712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pl-PL" sz="2400" dirty="0" smtClean="0"/>
              <a:t> </a:t>
            </a:r>
            <a:r>
              <a:rPr lang="pl-PL" sz="2400" i="1" dirty="0" smtClean="0">
                <a:solidFill>
                  <a:schemeClr val="bg1"/>
                </a:solidFill>
              </a:rPr>
              <a:t>projekt realizowany na obiektach klubu, bądź akademii </a:t>
            </a:r>
          </a:p>
          <a:p>
            <a:pPr>
              <a:buBlip>
                <a:blip r:embed="rId3"/>
              </a:buBlip>
            </a:pPr>
            <a:r>
              <a:rPr lang="pl-PL" sz="2400" i="1" dirty="0">
                <a:solidFill>
                  <a:schemeClr val="bg1"/>
                </a:solidFill>
              </a:rPr>
              <a:t> </a:t>
            </a:r>
            <a:r>
              <a:rPr lang="pl-PL" sz="2400" i="1" dirty="0" smtClean="0">
                <a:solidFill>
                  <a:schemeClr val="bg1"/>
                </a:solidFill>
              </a:rPr>
              <a:t>przeznaczony jedynie dla zawodników klubu/akademii, z którym została nawiązana współpraca w ramach ”Team Training”</a:t>
            </a:r>
          </a:p>
          <a:p>
            <a:pPr>
              <a:buBlip>
                <a:blip r:embed="rId3"/>
              </a:buBlip>
            </a:pPr>
            <a:r>
              <a:rPr lang="pl-PL" sz="2400" i="1" dirty="0">
                <a:solidFill>
                  <a:schemeClr val="bg1"/>
                </a:solidFill>
              </a:rPr>
              <a:t> </a:t>
            </a:r>
            <a:r>
              <a:rPr lang="pl-PL" sz="2400" i="1" dirty="0" smtClean="0">
                <a:solidFill>
                  <a:srgbClr val="FFC000"/>
                </a:solidFill>
              </a:rPr>
              <a:t>grupy składające się max z 20/24 zawodników, dobranych według wieku oraz umiejętności</a:t>
            </a:r>
          </a:p>
          <a:p>
            <a:pPr>
              <a:buBlip>
                <a:blip r:embed="rId3"/>
              </a:buBlip>
            </a:pPr>
            <a:r>
              <a:rPr lang="pl-PL" sz="2400" i="1" dirty="0">
                <a:solidFill>
                  <a:srgbClr val="FFC000"/>
                </a:solidFill>
              </a:rPr>
              <a:t> </a:t>
            </a:r>
            <a:r>
              <a:rPr lang="pl-PL" sz="2400" b="1" i="1" dirty="0" smtClean="0">
                <a:solidFill>
                  <a:srgbClr val="FFC000"/>
                </a:solidFill>
              </a:rPr>
              <a:t>przynajmniej dwóch trenerów na grupę </a:t>
            </a:r>
          </a:p>
          <a:p>
            <a:pPr>
              <a:buBlip>
                <a:blip r:embed="rId3"/>
              </a:buBlip>
            </a:pPr>
            <a:r>
              <a:rPr lang="pl-PL" sz="2400" i="1" dirty="0">
                <a:solidFill>
                  <a:srgbClr val="FFC000"/>
                </a:solidFill>
              </a:rPr>
              <a:t> </a:t>
            </a:r>
            <a:r>
              <a:rPr lang="pl-PL" sz="2400" i="1" dirty="0" smtClean="0">
                <a:solidFill>
                  <a:srgbClr val="FFC000"/>
                </a:solidFill>
              </a:rPr>
              <a:t>podział grupy na dwa podzespoły, sesja treningowa z 10/12 zawodnikami</a:t>
            </a:r>
          </a:p>
          <a:p>
            <a:pPr>
              <a:buBlip>
                <a:blip r:embed="rId3"/>
              </a:buBlip>
            </a:pPr>
            <a:r>
              <a:rPr lang="pl-PL" sz="2400" i="1" dirty="0">
                <a:solidFill>
                  <a:schemeClr val="bg1"/>
                </a:solidFill>
              </a:rPr>
              <a:t> </a:t>
            </a:r>
            <a:r>
              <a:rPr lang="pl-PL" sz="2400" b="1" i="1" dirty="0" smtClean="0">
                <a:solidFill>
                  <a:srgbClr val="FF0000"/>
                </a:solidFill>
              </a:rPr>
              <a:t>projekt realizowany w dogodnym terminie dla klubu/akademii, nie kolidujący z treningami klubowymi </a:t>
            </a:r>
          </a:p>
          <a:p>
            <a:pPr>
              <a:buBlip>
                <a:blip r:embed="rId3"/>
              </a:buBlip>
            </a:pPr>
            <a:r>
              <a:rPr lang="pl-PL" sz="2400" i="1" dirty="0">
                <a:solidFill>
                  <a:schemeClr val="bg1"/>
                </a:solidFill>
              </a:rPr>
              <a:t> </a:t>
            </a:r>
            <a:r>
              <a:rPr lang="pl-PL" sz="2400" i="1" dirty="0" smtClean="0">
                <a:solidFill>
                  <a:schemeClr val="bg1"/>
                </a:solidFill>
              </a:rPr>
              <a:t>sesja treningowa raz w tygodniu, w wymiarze czasowym </a:t>
            </a:r>
            <a:r>
              <a:rPr lang="pl-PL" sz="2400" i="1" dirty="0" smtClean="0">
                <a:solidFill>
                  <a:srgbClr val="FFFF00"/>
                </a:solidFill>
              </a:rPr>
              <a:t>75- 90 min.</a:t>
            </a:r>
            <a:r>
              <a:rPr lang="pl-PL" sz="2400" dirty="0" smtClean="0">
                <a:solidFill>
                  <a:srgbClr val="FFFF00"/>
                </a:solidFill>
              </a:rPr>
              <a:t> </a:t>
            </a:r>
            <a:endParaRPr lang="pl-PL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Znalezione obrazy dla zapytania gareth b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4716016" cy="3236367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0" y="188640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i="1" dirty="0" smtClean="0">
                <a:solidFill>
                  <a:srgbClr val="FFFF00"/>
                </a:solidFill>
              </a:rPr>
              <a:t>NAJZDOLNIEJSI CHŁOPCY OBJĘCI PROGRAMEM INDIVIDUAL PLAYER SUPPORT COERVER COACHING!!!</a:t>
            </a:r>
            <a:endParaRPr lang="pl-PL" sz="2400" b="1" i="1" dirty="0">
              <a:solidFill>
                <a:srgbClr val="FFFF00"/>
              </a:solidFill>
            </a:endParaRPr>
          </a:p>
        </p:txBody>
      </p:sp>
      <p:sp>
        <p:nvSpPr>
          <p:cNvPr id="28676" name="AutoShape 4" descr="Znalezione obrazy dla zapytania thomas mul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8678" name="AutoShape 6" descr="Znalezione obrazy dla zapytania thomas mul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8680" name="Picture 8" descr="Znalezione obrazy dla zapytania thomas mul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37012"/>
            <a:ext cx="4427983" cy="3320988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 rot="19903040">
            <a:off x="4648029" y="1510226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i="1" dirty="0" smtClean="0">
                <a:solidFill>
                  <a:srgbClr val="FF0000"/>
                </a:solidFill>
              </a:rPr>
              <a:t>NA ATRAKCYJNYCH ZASADACH </a:t>
            </a:r>
            <a:r>
              <a:rPr lang="pl-PL" sz="2400" b="1" i="1" dirty="0" smtClean="0">
                <a:solidFill>
                  <a:srgbClr val="00B050"/>
                </a:solidFill>
              </a:rPr>
              <a:t>WSPÓŁPRACY</a:t>
            </a:r>
            <a:endParaRPr lang="pl-PL" sz="2400" b="1" i="1" dirty="0">
              <a:solidFill>
                <a:srgbClr val="00B050"/>
              </a:solidFill>
            </a:endParaRPr>
          </a:p>
        </p:txBody>
      </p:sp>
      <p:pic>
        <p:nvPicPr>
          <p:cNvPr id="28684" name="Picture 12" descr="Podobny obra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350657"/>
            <a:ext cx="3779912" cy="2507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AutoShape 4" descr="Znalezione obrazy dla zapytania thomas mul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8678" name="AutoShape 6" descr="Znalezione obrazy dla zapytania thomas mul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0" y="332656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MOŻLIWOŚĆ WSPÓŁPRACY Z GRUPĄ TRENINGOWĄ </a:t>
            </a:r>
            <a:endParaRPr lang="pl-PL" sz="24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0" y="1628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FFFF00"/>
                </a:solidFill>
              </a:rPr>
              <a:t>MŁODZIK STARSZY D1 – ROCZNIK 2004</a:t>
            </a:r>
          </a:p>
          <a:p>
            <a:endParaRPr lang="pl-PL" i="1" dirty="0">
              <a:solidFill>
                <a:srgbClr val="FFC000"/>
              </a:solidFill>
            </a:endParaRPr>
          </a:p>
          <a:p>
            <a:r>
              <a:rPr lang="pl-PL" i="1" dirty="0" smtClean="0">
                <a:solidFill>
                  <a:srgbClr val="FFC000"/>
                </a:solidFill>
              </a:rPr>
              <a:t>	TRZY JEDNOSTKI TRENINGOWE W KLUBIE/AKADEMII W TYGODNIU</a:t>
            </a:r>
          </a:p>
          <a:p>
            <a:r>
              <a:rPr lang="pl-PL" i="1" dirty="0">
                <a:solidFill>
                  <a:srgbClr val="FFC000"/>
                </a:solidFill>
              </a:rPr>
              <a:t>	</a:t>
            </a:r>
            <a:r>
              <a:rPr lang="pl-PL" i="1" dirty="0" smtClean="0">
                <a:solidFill>
                  <a:srgbClr val="FFC000"/>
                </a:solidFill>
              </a:rPr>
              <a:t>	</a:t>
            </a:r>
            <a:r>
              <a:rPr lang="pl-PL" i="1" dirty="0" smtClean="0">
                <a:solidFill>
                  <a:srgbClr val="00B050"/>
                </a:solidFill>
              </a:rPr>
              <a:t>+ JEDNOSTKA TRENINGOWA COERVER COACHING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0" y="328498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solidFill>
                <a:srgbClr val="FF0000"/>
              </a:solidFill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0" y="3717032"/>
          <a:ext cx="9144002" cy="192532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475659"/>
                <a:gridCol w="1296141"/>
                <a:gridCol w="1147058"/>
                <a:gridCol w="1306286"/>
                <a:gridCol w="1306286"/>
                <a:gridCol w="1496954"/>
                <a:gridCol w="1115618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PRZYKŁADOWY</a:t>
                      </a:r>
                      <a:r>
                        <a:rPr lang="pl-PL" baseline="0" dirty="0" smtClean="0"/>
                        <a:t> MIKROCYKL TRENINGOWY</a:t>
                      </a:r>
                    </a:p>
                    <a:p>
                      <a:pPr algn="ctr"/>
                      <a:r>
                        <a:rPr lang="pl-PL" baseline="0" dirty="0" smtClean="0"/>
                        <a:t>MŁODZIK STARSZY- ROCZNIK 2004</a:t>
                      </a:r>
                      <a:endParaRPr lang="pl-P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Poniedział</a:t>
                      </a:r>
                      <a:r>
                        <a:rPr lang="pl-PL" baseline="0" dirty="0" smtClean="0"/>
                        <a:t>ek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Wtorek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Środa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Czwartek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Piątek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Sobota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Niedziela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Trening Klubowy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00B050"/>
                          </a:solidFill>
                        </a:rPr>
                        <a:t>Trening</a:t>
                      </a:r>
                      <a:r>
                        <a:rPr lang="pl-PL" b="1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pl-PL" b="1" baseline="0" dirty="0" smtClean="0">
                          <a:solidFill>
                            <a:srgbClr val="00B050"/>
                          </a:solidFill>
                        </a:rPr>
                        <a:t>Coerver </a:t>
                      </a:r>
                    </a:p>
                    <a:p>
                      <a:pPr algn="ctr"/>
                      <a:r>
                        <a:rPr lang="pl-PL" b="1" baseline="0" dirty="0" smtClean="0">
                          <a:solidFill>
                            <a:srgbClr val="00B050"/>
                          </a:solidFill>
                        </a:rPr>
                        <a:t>Coaching</a:t>
                      </a:r>
                      <a:endParaRPr lang="pl-PL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Trening Klubowy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1" dirty="0" smtClean="0"/>
                        <a:t>wolne </a:t>
                      </a:r>
                      <a:endParaRPr lang="pl-PL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Trening</a:t>
                      </a:r>
                      <a:r>
                        <a:rPr lang="pl-PL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pl-PL" b="1" baseline="0" dirty="0" smtClean="0">
                          <a:solidFill>
                            <a:srgbClr val="FF0000"/>
                          </a:solidFill>
                        </a:rPr>
                        <a:t>Klubowy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C000"/>
                          </a:solidFill>
                        </a:rPr>
                        <a:t>Mecz</a:t>
                      </a:r>
                      <a:r>
                        <a:rPr lang="pl-PL" b="1" baseline="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pl-PL" b="1" baseline="0" dirty="0" smtClean="0">
                          <a:solidFill>
                            <a:srgbClr val="FFC000"/>
                          </a:solidFill>
                        </a:rPr>
                        <a:t>Mistrzowski</a:t>
                      </a:r>
                      <a:endParaRPr lang="pl-PL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1" dirty="0" smtClean="0"/>
                        <a:t>wolne</a:t>
                      </a:r>
                      <a:endParaRPr lang="pl-PL" i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tatic.wixstatic.com/media/49e0d5_4ad06fbcdf2a4c20bf2f861a30f39605~mv2.jpg_srz_963_167_85_22_0.50_1.20_0.00_jpg_s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18000"/>
            <a:ext cx="9144000" cy="254000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Koszty projektu…</a:t>
            </a:r>
            <a:endParaRPr lang="pl-PL" sz="4400" b="1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0" y="112474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1 600 PLN / 20 zawodników = 80 PLN/zawodnik</a:t>
            </a:r>
          </a:p>
          <a:p>
            <a:pPr algn="ctr"/>
            <a:endParaRPr lang="pl-PL" sz="3200" dirty="0" smtClean="0">
              <a:solidFill>
                <a:schemeClr val="bg1"/>
              </a:solidFill>
            </a:endParaRPr>
          </a:p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1 600 PLN / 24 zawodników = </a:t>
            </a:r>
            <a:r>
              <a:rPr lang="pl-PL" sz="3200" dirty="0" smtClean="0">
                <a:solidFill>
                  <a:srgbClr val="FFFF00"/>
                </a:solidFill>
              </a:rPr>
              <a:t>66 PLN/zawodnik </a:t>
            </a:r>
            <a:endParaRPr lang="pl-PL" sz="3600" dirty="0">
              <a:solidFill>
                <a:srgbClr val="FFFF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45091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chemeClr val="bg1"/>
                </a:solidFill>
              </a:rPr>
              <a:t>* Opłaty realizowane w cyklu miesięcznym, kwota obejmuje 4 sesje treningowe </a:t>
            </a:r>
            <a:endParaRPr lang="pl-PL" i="1" dirty="0">
              <a:solidFill>
                <a:schemeClr val="bg1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0" y="2780928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u="sng" dirty="0" smtClean="0">
                <a:solidFill>
                  <a:srgbClr val="FF0000"/>
                </a:solidFill>
              </a:rPr>
              <a:t>16,50 PLN ZA JEDNOSTKĘ TRENINGOWĄ! </a:t>
            </a:r>
            <a:endParaRPr lang="pl-PL" sz="44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tatic.wixstatic.com/media/49e0d5_4ad06fbcdf2a4c20bf2f861a30f39605~mv2.jpg_srz_963_167_85_22_0.50_1.20_0.00_jpg_s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18000"/>
            <a:ext cx="9144000" cy="254000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Individual Player Support (youth)</a:t>
            </a:r>
            <a:endParaRPr lang="pl-PL" sz="4400" b="1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0" y="764704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pl-PL" sz="2400" dirty="0"/>
              <a:t> </a:t>
            </a:r>
            <a:r>
              <a:rPr lang="pl-PL" sz="2400" i="1" dirty="0" smtClean="0">
                <a:solidFill>
                  <a:schemeClr val="bg1"/>
                </a:solidFill>
              </a:rPr>
              <a:t>praca skupiona na podnoszeniu indywidualnych zdolności zawodników, poprzedzona wnikliwą analizą gry poszczególnych graczy</a:t>
            </a:r>
          </a:p>
          <a:p>
            <a:pPr>
              <a:buBlip>
                <a:blip r:embed="rId3"/>
              </a:buBlip>
            </a:pPr>
            <a:r>
              <a:rPr lang="pl-PL" sz="2400" i="1" dirty="0">
                <a:solidFill>
                  <a:schemeClr val="bg1"/>
                </a:solidFill>
              </a:rPr>
              <a:t> </a:t>
            </a:r>
            <a:r>
              <a:rPr lang="pl-PL" sz="2400" i="1" dirty="0" smtClean="0">
                <a:solidFill>
                  <a:srgbClr val="FFFF00"/>
                </a:solidFill>
              </a:rPr>
              <a:t>praca skupiona na doskonaleniu techniki użytkowej, zgodna z realizacją aspektów przedstawionych w Piramidzie Rozwoju Zawodnika</a:t>
            </a:r>
          </a:p>
          <a:p>
            <a:pPr>
              <a:buBlip>
                <a:blip r:embed="rId3"/>
              </a:buBlip>
            </a:pPr>
            <a:r>
              <a:rPr lang="pl-PL" sz="2400" i="1" dirty="0">
                <a:solidFill>
                  <a:schemeClr val="bg1"/>
                </a:solidFill>
              </a:rPr>
              <a:t> </a:t>
            </a:r>
            <a:r>
              <a:rPr lang="pl-PL" sz="2400" i="1" dirty="0" smtClean="0">
                <a:solidFill>
                  <a:schemeClr val="bg1"/>
                </a:solidFill>
              </a:rPr>
              <a:t>praca na wysokiej intensywności, w warunkach meczowych</a:t>
            </a:r>
          </a:p>
          <a:p>
            <a:pPr>
              <a:buBlip>
                <a:blip r:embed="rId3"/>
              </a:buBlip>
            </a:pPr>
            <a:r>
              <a:rPr lang="pl-PL" sz="2400" i="1" dirty="0">
                <a:solidFill>
                  <a:schemeClr val="bg1"/>
                </a:solidFill>
              </a:rPr>
              <a:t> </a:t>
            </a:r>
            <a:r>
              <a:rPr lang="pl-PL" sz="2400" i="1" dirty="0" smtClean="0">
                <a:solidFill>
                  <a:srgbClr val="FF0000"/>
                </a:solidFill>
              </a:rPr>
              <a:t>komunikacja z trenerem prowadzącym zawodnika, sugestia w kwestii realizowanych akcentów treningowych </a:t>
            </a:r>
          </a:p>
          <a:p>
            <a:pPr>
              <a:buBlip>
                <a:blip r:embed="rId3"/>
              </a:buBlip>
            </a:pPr>
            <a:r>
              <a:rPr lang="pl-PL" sz="2400" i="1" dirty="0">
                <a:solidFill>
                  <a:schemeClr val="bg1"/>
                </a:solidFill>
              </a:rPr>
              <a:t> </a:t>
            </a:r>
            <a:r>
              <a:rPr lang="pl-PL" sz="2400" i="1" dirty="0" smtClean="0">
                <a:solidFill>
                  <a:srgbClr val="FFFF00"/>
                </a:solidFill>
              </a:rPr>
              <a:t>szczegółowy monitoring progresji zawodnika </a:t>
            </a:r>
          </a:p>
          <a:p>
            <a:pPr>
              <a:buBlip>
                <a:blip r:embed="rId3"/>
              </a:buBlip>
            </a:pPr>
            <a:r>
              <a:rPr lang="pl-PL" sz="2400" i="1" dirty="0">
                <a:solidFill>
                  <a:schemeClr val="bg1"/>
                </a:solidFill>
              </a:rPr>
              <a:t> </a:t>
            </a:r>
            <a:r>
              <a:rPr lang="pl-PL" sz="2400" i="1" dirty="0" smtClean="0">
                <a:solidFill>
                  <a:schemeClr val="bg1"/>
                </a:solidFill>
              </a:rPr>
              <a:t>szczególny akcent kładziony na Mistrzowskie Panowanie nad Piłką, poprzez realizację programu </a:t>
            </a:r>
            <a:r>
              <a:rPr lang="pl-PL" sz="2400" i="1" dirty="0" smtClean="0">
                <a:solidFill>
                  <a:srgbClr val="FFFF00"/>
                </a:solidFill>
              </a:rPr>
              <a:t>”Ball Mastery”</a:t>
            </a:r>
          </a:p>
          <a:p>
            <a:pPr>
              <a:buBlip>
                <a:blip r:embed="rId3"/>
              </a:buBlip>
            </a:pPr>
            <a:r>
              <a:rPr lang="pl-PL" sz="2400" i="1" dirty="0">
                <a:solidFill>
                  <a:schemeClr val="bg1"/>
                </a:solidFill>
              </a:rPr>
              <a:t> </a:t>
            </a:r>
            <a:r>
              <a:rPr lang="pl-PL" sz="2400" i="1" dirty="0" smtClean="0">
                <a:solidFill>
                  <a:schemeClr val="bg1"/>
                </a:solidFill>
              </a:rPr>
              <a:t>możliwość dostosowania programu do pozycji zawodnika  </a:t>
            </a:r>
            <a:endParaRPr lang="pl-PL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450</Words>
  <Application>Microsoft Office PowerPoint</Application>
  <PresentationFormat>Pokaz na ekranie (4:3)</PresentationFormat>
  <Paragraphs>86</Paragraphs>
  <Slides>20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Grzechu</dc:creator>
  <cp:lastModifiedBy>Grzechu</cp:lastModifiedBy>
  <cp:revision>1</cp:revision>
  <dcterms:created xsi:type="dcterms:W3CDTF">2017-04-12T12:16:33Z</dcterms:created>
  <dcterms:modified xsi:type="dcterms:W3CDTF">2017-04-12T13:42:33Z</dcterms:modified>
</cp:coreProperties>
</file>